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78" r:id="rId3"/>
    <p:sldId id="260" r:id="rId4"/>
    <p:sldId id="263" r:id="rId5"/>
    <p:sldId id="264" r:id="rId6"/>
    <p:sldId id="265" r:id="rId7"/>
    <p:sldId id="266" r:id="rId8"/>
    <p:sldId id="257" r:id="rId9"/>
    <p:sldId id="276" r:id="rId10"/>
    <p:sldId id="259" r:id="rId11"/>
    <p:sldId id="267" r:id="rId12"/>
    <p:sldId id="271" r:id="rId13"/>
    <p:sldId id="269" r:id="rId14"/>
    <p:sldId id="274" r:id="rId15"/>
    <p:sldId id="261" r:id="rId16"/>
    <p:sldId id="275" r:id="rId17"/>
    <p:sldId id="262" r:id="rId18"/>
    <p:sldId id="277" r:id="rId19"/>
    <p:sldId id="258" r:id="rId20"/>
    <p:sldId id="279" r:id="rId21"/>
    <p:sldId id="280" r:id="rId22"/>
    <p:sldId id="281" r:id="rId23"/>
    <p:sldId id="287" r:id="rId24"/>
    <p:sldId id="283" r:id="rId25"/>
    <p:sldId id="284" r:id="rId26"/>
    <p:sldId id="285" r:id="rId27"/>
    <p:sldId id="286" r:id="rId28"/>
    <p:sldId id="28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1C18"/>
    <a:srgbClr val="057D08"/>
    <a:srgbClr val="E8E540"/>
    <a:srgbClr val="339DE3"/>
    <a:srgbClr val="4E8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600DA-9D5C-499F-81CB-1E0309DCBDE1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D3082-882A-41E1-97EE-4BC9A0069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4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4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0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4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4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5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2A94E-D40B-4AA9-92C7-8D75EADEE907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1FB6-C90B-4FB4-A511-48EB16BFB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6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5180E-3C4F-4E52-800A-98C1B1F5BB72}"/>
              </a:ext>
            </a:extLst>
          </p:cNvPr>
          <p:cNvSpPr/>
          <p:nvPr/>
        </p:nvSpPr>
        <p:spPr>
          <a:xfrm>
            <a:off x="2222191" y="357843"/>
            <a:ext cx="4699616" cy="479394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 CÁO BÀI TẬP LỚN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5E57B-B9EE-4B77-A55E-94582DBF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68" y="978741"/>
            <a:ext cx="1520242" cy="1988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81D7B-0ED8-40B6-AFEE-512BE2289747}"/>
              </a:ext>
            </a:extLst>
          </p:cNvPr>
          <p:cNvSpPr txBox="1"/>
          <p:nvPr/>
        </p:nvSpPr>
        <p:spPr>
          <a:xfrm>
            <a:off x="2441507" y="4490835"/>
            <a:ext cx="4770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</a:rPr>
              <a:t>GVHD: TS NGUYỄN TRỌNG TÀI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0FB79-A28F-4C25-90F8-5B41D40F51F7}"/>
              </a:ext>
            </a:extLst>
          </p:cNvPr>
          <p:cNvSpPr/>
          <p:nvPr/>
        </p:nvSpPr>
        <p:spPr>
          <a:xfrm>
            <a:off x="3002563" y="1025439"/>
            <a:ext cx="3138872" cy="80791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2400" b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ĐO LƯỜNG ĐIỀU KHIỂN</a:t>
            </a:r>
          </a:p>
          <a:p>
            <a:pPr algn="ctr"/>
            <a:r>
              <a:rPr lang="en-US" sz="2400" b="1">
                <a:ln w="9525">
                  <a:noFill/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BẰNG MÁY TÍNH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4846B7-E0E5-4A7B-8670-7DA6AE103CA0}"/>
              </a:ext>
            </a:extLst>
          </p:cNvPr>
          <p:cNvSpPr txBox="1"/>
          <p:nvPr/>
        </p:nvSpPr>
        <p:spPr>
          <a:xfrm>
            <a:off x="5268423" y="5504035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SVTH: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 Hữu Nhân		1712447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Đỗ Trường Duy	1710774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6873E-868F-444B-9294-0E6DC314667C}"/>
              </a:ext>
            </a:extLst>
          </p:cNvPr>
          <p:cNvSpPr/>
          <p:nvPr/>
        </p:nvSpPr>
        <p:spPr>
          <a:xfrm>
            <a:off x="361020" y="2204139"/>
            <a:ext cx="8445581" cy="191590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 NỐI SMARTPHONE</a:t>
            </a:r>
          </a:p>
          <a:p>
            <a:pPr algn="ctr"/>
            <a: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 DỰNG GIAO DIỆN GIAO TIẾP</a:t>
            </a:r>
          </a:p>
          <a:p>
            <a:pPr algn="ctr"/>
            <a: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VỚI VI XỬ LÍ QUA WIFI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9A61026-0C15-4C7E-92C6-7BFFC3300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0" y="141297"/>
            <a:ext cx="473481" cy="473481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DCA556B-9073-404B-8860-4185804CA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19" y="100908"/>
            <a:ext cx="601962" cy="5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9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2883369" y="402231"/>
            <a:ext cx="3377261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TẠO FIREBASE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B10F9-65BA-4425-A7AD-53771259288C}"/>
              </a:ext>
            </a:extLst>
          </p:cNvPr>
          <p:cNvSpPr txBox="1"/>
          <p:nvPr/>
        </p:nvSpPr>
        <p:spPr>
          <a:xfrm>
            <a:off x="870010" y="1207362"/>
            <a:ext cx="6755907" cy="1850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Link Firebase: </a:t>
            </a:r>
            <a:r>
              <a:rPr lang="en-US" sz="2000">
                <a:hlinkClick r:id="rId2"/>
              </a:rPr>
              <a:t>https://firebase.google.com/</a:t>
            </a:r>
            <a:br>
              <a:rPr lang="en-US" sz="2000"/>
            </a:br>
            <a:r>
              <a:rPr lang="en-US" sz="2000"/>
              <a:t>Sử dụng tài khoản Google để đăng nhập</a:t>
            </a:r>
          </a:p>
          <a:p>
            <a:pPr>
              <a:lnSpc>
                <a:spcPct val="200000"/>
              </a:lnSpc>
            </a:pPr>
            <a:r>
              <a:rPr lang="en-US" sz="2000"/>
              <a:t>Tạo Database </a:t>
            </a:r>
            <a:r>
              <a:rPr lang="en-US" sz="2000">
                <a:sym typeface="Wingdings" panose="05000000000000000000" pitchFamily="2" charset="2"/>
              </a:rPr>
              <a:t> sau đó chọn vào phần RealTime Database</a:t>
            </a:r>
            <a:endParaRPr lang="en-US" sz="2000"/>
          </a:p>
        </p:txBody>
      </p:sp>
      <p:pic>
        <p:nvPicPr>
          <p:cNvPr id="5122" name="Picture 2" descr="Firebase | Step 1: Setup your first Firebase application">
            <a:extLst>
              <a:ext uri="{FF2B5EF4-FFF2-40B4-BE49-F238E27FC236}">
                <a16:creationId xmlns:a16="http://schemas.microsoft.com/office/drawing/2014/main" id="{7CD161EA-DF56-4EB6-A4C0-5C403810D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32" y="3252998"/>
            <a:ext cx="5488040" cy="29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26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2883369" y="402231"/>
            <a:ext cx="3377261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TẠO 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8029E-EDCC-42EA-A621-B068A4071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7"/>
          <a:stretch/>
        </p:blipFill>
        <p:spPr>
          <a:xfrm>
            <a:off x="217502" y="2117546"/>
            <a:ext cx="8708994" cy="3794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C0215D-EE9C-47B1-BA0B-99C2B67B7F4A}"/>
              </a:ext>
            </a:extLst>
          </p:cNvPr>
          <p:cNvSpPr txBox="1"/>
          <p:nvPr/>
        </p:nvSpPr>
        <p:spPr>
          <a:xfrm>
            <a:off x="612558" y="1254195"/>
            <a:ext cx="6755907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Giao diện của phần Realtime database</a:t>
            </a:r>
          </a:p>
        </p:txBody>
      </p:sp>
    </p:spTree>
    <p:extLst>
      <p:ext uri="{BB962C8B-B14F-4D97-AF65-F5344CB8AC3E}">
        <p14:creationId xmlns:p14="http://schemas.microsoft.com/office/powerpoint/2010/main" val="103190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2883369" y="402231"/>
            <a:ext cx="3377261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TẠO FIREBASE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0215D-EE9C-47B1-BA0B-99C2B67B7F4A}"/>
              </a:ext>
            </a:extLst>
          </p:cNvPr>
          <p:cNvSpPr txBox="1"/>
          <p:nvPr/>
        </p:nvSpPr>
        <p:spPr>
          <a:xfrm>
            <a:off x="612558" y="1254195"/>
            <a:ext cx="7874494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/>
              <a:t>Firebase kết nối với App Inventor thông qua Web API và FirebaseURL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D403E-A1D8-4128-A911-3C17AC985A8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1" b="30195"/>
          <a:stretch/>
        </p:blipFill>
        <p:spPr>
          <a:xfrm>
            <a:off x="967656" y="1937883"/>
            <a:ext cx="7164297" cy="1797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E4EED7-8F6C-47DB-9FA8-826E463FCF4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6" y="3797369"/>
            <a:ext cx="7164297" cy="2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5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1850057" y="437740"/>
            <a:ext cx="54438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XÂY DỰNG APP ANDROID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CB308-4709-496B-BCC2-D8A8D5B2122F}"/>
              </a:ext>
            </a:extLst>
          </p:cNvPr>
          <p:cNvSpPr txBox="1"/>
          <p:nvPr/>
        </p:nvSpPr>
        <p:spPr>
          <a:xfrm>
            <a:off x="843378" y="1393794"/>
            <a:ext cx="808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Giao diện lập trình của App Inventor. Đây là phần </a:t>
            </a:r>
            <a:r>
              <a:rPr lang="en-US" b="1"/>
              <a:t>“Designer” của trang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486C3-84C6-4576-A0AF-3D146BA6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9" y="2108857"/>
            <a:ext cx="8009858" cy="38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4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1850057" y="437740"/>
            <a:ext cx="54438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XÂY DỰNG APP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2FF6A-4039-4D23-8405-1E9244C74572}"/>
              </a:ext>
            </a:extLst>
          </p:cNvPr>
          <p:cNvSpPr txBox="1"/>
          <p:nvPr/>
        </p:nvSpPr>
        <p:spPr>
          <a:xfrm>
            <a:off x="843379" y="1393794"/>
            <a:ext cx="7199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Phần lập trình “Block” của  </a:t>
            </a:r>
            <a:r>
              <a:rPr lang="en-US" b="1"/>
              <a:t>Screen DashBoard </a:t>
            </a:r>
            <a:r>
              <a:rPr lang="en-US"/>
              <a:t>trong ứng dụng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D87927-DF75-457C-82A2-0A13DDF6E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47" y="1967501"/>
            <a:ext cx="5788903" cy="44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KẾT QUẢ APP ANDROID</a:t>
            </a:r>
          </a:p>
        </p:txBody>
      </p:sp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696323FF-590D-4200-8DA3-3C4FE6CF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3" y="1573567"/>
            <a:ext cx="2087361" cy="37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hông có mô tả.">
            <a:extLst>
              <a:ext uri="{FF2B5EF4-FFF2-40B4-BE49-F238E27FC236}">
                <a16:creationId xmlns:a16="http://schemas.microsoft.com/office/drawing/2014/main" id="{6B3473B5-C0C4-4C74-9071-7C6E516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20" y="1573567"/>
            <a:ext cx="2087361" cy="37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Không có mô tả.">
            <a:extLst>
              <a:ext uri="{FF2B5EF4-FFF2-40B4-BE49-F238E27FC236}">
                <a16:creationId xmlns:a16="http://schemas.microsoft.com/office/drawing/2014/main" id="{AECA7EBB-2BDA-4374-B383-376E84746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36" y="1573567"/>
            <a:ext cx="2087361" cy="37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EC0FC1-068D-47C1-B76D-ABCD421755C8}"/>
              </a:ext>
            </a:extLst>
          </p:cNvPr>
          <p:cNvSpPr/>
          <p:nvPr/>
        </p:nvSpPr>
        <p:spPr>
          <a:xfrm>
            <a:off x="1300480" y="3870960"/>
            <a:ext cx="518160" cy="558800"/>
          </a:xfrm>
          <a:prstGeom prst="rect">
            <a:avLst/>
          </a:prstGeom>
          <a:noFill/>
          <a:ln w="57150">
            <a:solidFill>
              <a:srgbClr val="821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F9E68-5D07-4130-B5B7-0A22A142B54D}"/>
              </a:ext>
            </a:extLst>
          </p:cNvPr>
          <p:cNvSpPr txBox="1"/>
          <p:nvPr/>
        </p:nvSpPr>
        <p:spPr>
          <a:xfrm>
            <a:off x="760843" y="5577840"/>
            <a:ext cx="20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Icon của ứng dụng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AC3CB1-6493-42D4-854B-4D27CEEA8A95}"/>
              </a:ext>
            </a:extLst>
          </p:cNvPr>
          <p:cNvSpPr txBox="1"/>
          <p:nvPr/>
        </p:nvSpPr>
        <p:spPr>
          <a:xfrm>
            <a:off x="3650520" y="5577840"/>
            <a:ext cx="20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Trang Login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8110A3-79F7-4902-BA30-2CFB1506870B}"/>
              </a:ext>
            </a:extLst>
          </p:cNvPr>
          <p:cNvSpPr txBox="1"/>
          <p:nvPr/>
        </p:nvSpPr>
        <p:spPr>
          <a:xfrm>
            <a:off x="5966104" y="5577840"/>
            <a:ext cx="31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Khi nhấn ChangePass</a:t>
            </a:r>
            <a:br>
              <a:rPr lang="en-US"/>
            </a:br>
            <a:r>
              <a:rPr lang="en-US"/>
              <a:t>Ta vào trang Forgot Password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1DB0ED-EC13-4492-BE43-A03FB3C8A031}"/>
              </a:ext>
            </a:extLst>
          </p:cNvPr>
          <p:cNvCxnSpPr/>
          <p:nvPr/>
        </p:nvCxnSpPr>
        <p:spPr>
          <a:xfrm>
            <a:off x="2956560" y="3342640"/>
            <a:ext cx="508000" cy="0"/>
          </a:xfrm>
          <a:prstGeom prst="straightConnector1">
            <a:avLst/>
          </a:prstGeom>
          <a:ln w="38100">
            <a:solidFill>
              <a:srgbClr val="821C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0D0E021-F45B-4534-A435-8C8B33082E5F}"/>
              </a:ext>
            </a:extLst>
          </p:cNvPr>
          <p:cNvCxnSpPr/>
          <p:nvPr/>
        </p:nvCxnSpPr>
        <p:spPr>
          <a:xfrm>
            <a:off x="5882640" y="3342640"/>
            <a:ext cx="508000" cy="0"/>
          </a:xfrm>
          <a:prstGeom prst="straightConnector1">
            <a:avLst/>
          </a:prstGeom>
          <a:ln w="38100">
            <a:solidFill>
              <a:srgbClr val="821C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62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Không có mô tả.">
            <a:extLst>
              <a:ext uri="{FF2B5EF4-FFF2-40B4-BE49-F238E27FC236}">
                <a16:creationId xmlns:a16="http://schemas.microsoft.com/office/drawing/2014/main" id="{4E5E49D7-D0D6-4CB1-9A77-2AA47D1C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96" y="1451647"/>
            <a:ext cx="2087361" cy="371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Không có mô tả.">
            <a:extLst>
              <a:ext uri="{FF2B5EF4-FFF2-40B4-BE49-F238E27FC236}">
                <a16:creationId xmlns:a16="http://schemas.microsoft.com/office/drawing/2014/main" id="{2AE5FEB8-1AA8-4891-B657-04A5CE1D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19" y="1451647"/>
            <a:ext cx="2087361" cy="37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Không có mô tả.">
            <a:extLst>
              <a:ext uri="{FF2B5EF4-FFF2-40B4-BE49-F238E27FC236}">
                <a16:creationId xmlns:a16="http://schemas.microsoft.com/office/drawing/2014/main" id="{42D84FDF-3B74-4D0B-844F-013DCAE3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2" y="1451647"/>
            <a:ext cx="2087361" cy="37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F4EB34-2393-42FB-B74C-13FE70786CDB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KẾT QUẢ APP ANDROID</a:t>
            </a:r>
          </a:p>
        </p:txBody>
      </p:sp>
      <p:pic>
        <p:nvPicPr>
          <p:cNvPr id="13316" name="Picture 4" descr="Không có mô tả.">
            <a:extLst>
              <a:ext uri="{FF2B5EF4-FFF2-40B4-BE49-F238E27FC236}">
                <a16:creationId xmlns:a16="http://schemas.microsoft.com/office/drawing/2014/main" id="{81768DCA-65A0-4B3A-8D80-25A98553D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75"/>
          <a:stretch/>
        </p:blipFill>
        <p:spPr bwMode="auto">
          <a:xfrm>
            <a:off x="760843" y="4770958"/>
            <a:ext cx="2087360" cy="11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40882B-9566-468A-8E11-0963FCC963A3}"/>
              </a:ext>
            </a:extLst>
          </p:cNvPr>
          <p:cNvSpPr txBox="1"/>
          <p:nvPr/>
        </p:nvSpPr>
        <p:spPr>
          <a:xfrm>
            <a:off x="224610" y="5962048"/>
            <a:ext cx="31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Khi Login thành công</a:t>
            </a:r>
            <a:br>
              <a:rPr lang="en-US"/>
            </a:br>
            <a:r>
              <a:rPr lang="en-US"/>
              <a:t>Trang Dashboard được hiển thị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6C49-EE18-4BE4-BA89-415E68B79D98}"/>
              </a:ext>
            </a:extLst>
          </p:cNvPr>
          <p:cNvSpPr txBox="1"/>
          <p:nvPr/>
        </p:nvSpPr>
        <p:spPr>
          <a:xfrm>
            <a:off x="3114287" y="5322481"/>
            <a:ext cx="3159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Khi muốn chuyển sang</a:t>
            </a:r>
            <a:br>
              <a:rPr lang="en-US"/>
            </a:br>
            <a:r>
              <a:rPr lang="en-US"/>
              <a:t>trang Control thì phải </a:t>
            </a:r>
            <a:br>
              <a:rPr lang="en-US"/>
            </a:br>
            <a:r>
              <a:rPr lang="en-US"/>
              <a:t>nhập lại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C51D5-E7A2-40FD-B289-909EBA6C28FE}"/>
              </a:ext>
            </a:extLst>
          </p:cNvPr>
          <p:cNvSpPr txBox="1"/>
          <p:nvPr/>
        </p:nvSpPr>
        <p:spPr>
          <a:xfrm>
            <a:off x="6003964" y="5361883"/>
            <a:ext cx="31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Trang Control</a:t>
            </a:r>
            <a:br>
              <a:rPr lang="en-US"/>
            </a:br>
            <a:r>
              <a:rPr lang="en-US"/>
              <a:t>cho phép điều khiển thiết bị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14F8F0-5FDD-4F2D-84FF-2D121D926818}"/>
              </a:ext>
            </a:extLst>
          </p:cNvPr>
          <p:cNvCxnSpPr/>
          <p:nvPr/>
        </p:nvCxnSpPr>
        <p:spPr>
          <a:xfrm>
            <a:off x="2997200" y="3342640"/>
            <a:ext cx="508000" cy="0"/>
          </a:xfrm>
          <a:prstGeom prst="straightConnector1">
            <a:avLst/>
          </a:prstGeom>
          <a:ln w="38100">
            <a:solidFill>
              <a:srgbClr val="821C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5ED6DA-E66D-44FC-A41C-D06D4239A4D0}"/>
              </a:ext>
            </a:extLst>
          </p:cNvPr>
          <p:cNvCxnSpPr/>
          <p:nvPr/>
        </p:nvCxnSpPr>
        <p:spPr>
          <a:xfrm>
            <a:off x="5913120" y="3342640"/>
            <a:ext cx="508000" cy="0"/>
          </a:xfrm>
          <a:prstGeom prst="straightConnector1">
            <a:avLst/>
          </a:prstGeom>
          <a:ln w="38100">
            <a:solidFill>
              <a:srgbClr val="821C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49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FC90C4-D644-48CF-8C2E-A99B3A987A21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KẾT QUẢ APP ANDROID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8F4E2-1EEC-40A4-88D6-881BD62FCABF}"/>
              </a:ext>
            </a:extLst>
          </p:cNvPr>
          <p:cNvSpPr txBox="1"/>
          <p:nvPr/>
        </p:nvSpPr>
        <p:spPr>
          <a:xfrm>
            <a:off x="972104" y="1251554"/>
            <a:ext cx="719979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Chi tiết file lập trình *.aia được gửi kèm với PowerPoint</a:t>
            </a:r>
            <a:br>
              <a:rPr lang="en-US" sz="2400"/>
            </a:br>
            <a:r>
              <a:rPr lang="en-US" sz="2400"/>
              <a:t>File cài ứng dụng .apk cũng được đính kèm</a:t>
            </a:r>
          </a:p>
          <a:p>
            <a:pPr>
              <a:lnSpc>
                <a:spcPct val="150000"/>
              </a:lnSpc>
            </a:pPr>
            <a:r>
              <a:rPr lang="en-US" sz="2400"/>
              <a:t>Giải thuật lập trình trong file Word đính kèm</a:t>
            </a:r>
          </a:p>
        </p:txBody>
      </p:sp>
      <p:pic>
        <p:nvPicPr>
          <p:cNvPr id="14338" name="Picture 2" descr="App Inventor aia - Crea tu app con plantillas cho Android - Tải về APK">
            <a:extLst>
              <a:ext uri="{FF2B5EF4-FFF2-40B4-BE49-F238E27FC236}">
                <a16:creationId xmlns:a16="http://schemas.microsoft.com/office/drawing/2014/main" id="{558B3C58-6E5B-46A4-9802-7C470046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79" y="3522088"/>
            <a:ext cx="2530513" cy="25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3 trang web cho tải file .APK từ Google Play Store - Fptshop.com.vn">
            <a:extLst>
              <a:ext uri="{FF2B5EF4-FFF2-40B4-BE49-F238E27FC236}">
                <a16:creationId xmlns:a16="http://schemas.microsoft.com/office/drawing/2014/main" id="{91E5CE34-CCE2-4AE9-B9EE-6A306062C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9" r="30440"/>
          <a:stretch/>
        </p:blipFill>
        <p:spPr bwMode="auto">
          <a:xfrm>
            <a:off x="5997654" y="3406401"/>
            <a:ext cx="2174240" cy="276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82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37DDDA-F27B-4189-9DD5-C79D734C8BFA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ĐÁNH GIÁ APP ANDROID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7918A-265C-4D8C-AC33-93C38857C3D3}"/>
              </a:ext>
            </a:extLst>
          </p:cNvPr>
          <p:cNvSpPr txBox="1"/>
          <p:nvPr/>
        </p:nvSpPr>
        <p:spPr>
          <a:xfrm>
            <a:off x="1035618" y="2514686"/>
            <a:ext cx="35785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Kết nối thành công Firebase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Đọc dữ liệu từ Firebase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Ghi dữ liệu lên Firebase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Giao diện dễ nhìn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Có chức năng đăng nhập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pic>
        <p:nvPicPr>
          <p:cNvPr id="15362" name="Picture 2" descr="Pros and Cons: Using Google Analytics and Tag Manager - Atlas AI">
            <a:extLst>
              <a:ext uri="{FF2B5EF4-FFF2-40B4-BE49-F238E27FC236}">
                <a16:creationId xmlns:a16="http://schemas.microsoft.com/office/drawing/2014/main" id="{9AE41209-9E11-4943-AC3B-6E6E8167C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1" r="50824" b="9760"/>
          <a:stretch/>
        </p:blipFill>
        <p:spPr bwMode="auto">
          <a:xfrm>
            <a:off x="2366707" y="1647632"/>
            <a:ext cx="916360" cy="8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ros and Cons: Using Google Analytics and Tag Manager - Atlas AI">
            <a:extLst>
              <a:ext uri="{FF2B5EF4-FFF2-40B4-BE49-F238E27FC236}">
                <a16:creationId xmlns:a16="http://schemas.microsoft.com/office/drawing/2014/main" id="{FAF7B2B5-9873-457F-9D22-BED87E52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4" t="11861" r="4795" b="14235"/>
          <a:stretch/>
        </p:blipFill>
        <p:spPr bwMode="auto">
          <a:xfrm>
            <a:off x="6487257" y="1699104"/>
            <a:ext cx="795683" cy="8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6C30C-8B00-4BA0-A2E7-CD8299BBD066}"/>
              </a:ext>
            </a:extLst>
          </p:cNvPr>
          <p:cNvSpPr txBox="1"/>
          <p:nvPr/>
        </p:nvSpPr>
        <p:spPr>
          <a:xfrm>
            <a:off x="5238523" y="2514686"/>
            <a:ext cx="3578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Đôi lúc bị Crash.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/>
              <a:t>Render bị sai lệch trong vòng 0.5 giây đầu tiên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8AFBD3-DF32-43BE-B288-E7542220D5FA}"/>
              </a:ext>
            </a:extLst>
          </p:cNvPr>
          <p:cNvCxnSpPr/>
          <p:nvPr/>
        </p:nvCxnSpPr>
        <p:spPr>
          <a:xfrm>
            <a:off x="4815068" y="1921397"/>
            <a:ext cx="0" cy="4456254"/>
          </a:xfrm>
          <a:prstGeom prst="line">
            <a:avLst/>
          </a:prstGeom>
          <a:ln w="76200">
            <a:solidFill>
              <a:srgbClr val="821C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99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E77EDC-64E9-422C-9A5B-623E62CD18FE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Cấu hình, lập trình ESP8266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2957D-243F-4093-A186-09E4DD4E994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8" r="24950" b="29794"/>
          <a:stretch/>
        </p:blipFill>
        <p:spPr bwMode="auto">
          <a:xfrm>
            <a:off x="2607205" y="1648041"/>
            <a:ext cx="4286410" cy="31636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6F9A1-6A1D-49F8-B9BB-DC2C45CEEE17}"/>
              </a:ext>
            </a:extLst>
          </p:cNvPr>
          <p:cNvSpPr txBox="1"/>
          <p:nvPr/>
        </p:nvSpPr>
        <p:spPr>
          <a:xfrm>
            <a:off x="2711874" y="5513033"/>
            <a:ext cx="372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Sơ đồ khối của riêng module ESP8266</a:t>
            </a:r>
          </a:p>
        </p:txBody>
      </p:sp>
    </p:spTree>
    <p:extLst>
      <p:ext uri="{BB962C8B-B14F-4D97-AF65-F5344CB8AC3E}">
        <p14:creationId xmlns:p14="http://schemas.microsoft.com/office/powerpoint/2010/main" val="66550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B51228-7BE8-426A-8E2E-E5755F62C7A6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LỤC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65AE1-122D-4828-9DF5-C6E9F5A4B648}"/>
              </a:ext>
            </a:extLst>
          </p:cNvPr>
          <p:cNvSpPr txBox="1"/>
          <p:nvPr/>
        </p:nvSpPr>
        <p:spPr>
          <a:xfrm>
            <a:off x="958788" y="1544715"/>
            <a:ext cx="748387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Lên phương án thiết kế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Nhiệm vụ đề tài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Sơ đồ khối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Firebase, lập trình, kết quả, đánh giá app Android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Cấu hình, lập trình ESP8266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Cấu hình, lập trình STM32F411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Các cảm biến và đèn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Kết quả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/>
              <a:t>Đánh giá kết quả</a:t>
            </a:r>
          </a:p>
        </p:txBody>
      </p:sp>
    </p:spTree>
    <p:extLst>
      <p:ext uri="{BB962C8B-B14F-4D97-AF65-F5344CB8AC3E}">
        <p14:creationId xmlns:p14="http://schemas.microsoft.com/office/powerpoint/2010/main" val="116376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E77EDC-64E9-422C-9A5B-623E62CD18FE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Cấu hình, lập trình ESP8266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6F9A1-6A1D-49F8-B9BB-DC2C45CEEE17}"/>
              </a:ext>
            </a:extLst>
          </p:cNvPr>
          <p:cNvSpPr txBox="1"/>
          <p:nvPr/>
        </p:nvSpPr>
        <p:spPr>
          <a:xfrm>
            <a:off x="713239" y="2494625"/>
            <a:ext cx="2766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Sơ đồ giải thuật của Firmware ESP8266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1CBBD6A-9C23-4F7E-86F4-621F5BDAC4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07" y="1253071"/>
            <a:ext cx="4326255" cy="49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1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F2B00-490F-43FF-909A-D2F511CB7588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Cấu hình, lập trình STM32F411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CB397-7876-4945-93DD-9AD931C478D7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15" b="97938" l="37622" r="99701">
                        <a14:foregroundMark x1="1047" y1="6572" x2="16006" y2="10052"/>
                        <a14:foregroundMark x1="16006" y1="10052" x2="28422" y2="20876"/>
                        <a14:foregroundMark x1="28422" y1="20876" x2="28048" y2="36856"/>
                        <a14:foregroundMark x1="28048" y1="36856" x2="33433" y2="50000"/>
                        <a14:foregroundMark x1="33433" y1="50000" x2="39287" y2="44237"/>
                        <a14:foregroundMark x1="57554" y1="39844" x2="63276" y2="42912"/>
                        <a14:foregroundMark x1="63276" y1="42912" x2="61481" y2="57474"/>
                        <a14:foregroundMark x1="61481" y1="57474" x2="42408" y2="65851"/>
                        <a14:foregroundMark x1="42408" y1="65851" x2="26402" y2="62887"/>
                        <a14:foregroundMark x1="26402" y1="62887" x2="29095" y2="44845"/>
                        <a14:foregroundMark x1="29095" y1="44845" x2="48915" y2="47552"/>
                        <a14:foregroundMark x1="48915" y1="47552" x2="58788" y2="60825"/>
                        <a14:foregroundMark x1="58788" y1="60825" x2="52506" y2="71778"/>
                        <a14:foregroundMark x1="52506" y1="71778" x2="34555" y2="71134"/>
                        <a14:foregroundMark x1="34555" y1="71134" x2="37996" y2="52320"/>
                        <a14:foregroundMark x1="37996" y1="52320" x2="58190" y2="52062"/>
                        <a14:foregroundMark x1="58190" y1="52062" x2="58489" y2="62887"/>
                        <a14:foregroundMark x1="73822" y1="49356" x2="51907" y2="66495"/>
                        <a14:foregroundMark x1="51907" y1="66495" x2="46821" y2="48067"/>
                        <a14:foregroundMark x1="46821" y1="48067" x2="55002" y2="39472"/>
                        <a14:foregroundMark x1="64739" y1="38780" x2="67913" y2="38918"/>
                        <a14:foregroundMark x1="67913" y1="38918" x2="77861" y2="49871"/>
                        <a14:foregroundMark x1="77861" y1="49871" x2="80180" y2="65464"/>
                        <a14:foregroundMark x1="80180" y1="65464" x2="72251" y2="82088"/>
                        <a14:foregroundMark x1="72251" y1="82088" x2="40613" y2="84407"/>
                        <a14:foregroundMark x1="40613" y1="84407" x2="34106" y2="67139"/>
                        <a14:foregroundMark x1="34106" y1="67139" x2="40987" y2="53866"/>
                        <a14:foregroundMark x1="40987" y1="53866" x2="58115" y2="48196"/>
                        <a14:foregroundMark x1="58115" y1="48196" x2="74346" y2="55026"/>
                        <a14:foregroundMark x1="74346" y1="55026" x2="65969" y2="79253"/>
                        <a14:foregroundMark x1="65969" y1="79253" x2="45550" y2="81572"/>
                        <a14:foregroundMark x1="45550" y1="81572" x2="29918" y2="74871"/>
                        <a14:foregroundMark x1="29918" y1="74871" x2="24533" y2="58634"/>
                        <a14:foregroundMark x1="24533" y1="58634" x2="37856" y2="43846"/>
                        <a14:foregroundMark x1="40178" y1="44182" x2="40763" y2="63015"/>
                        <a14:foregroundMark x1="40763" y1="63015" x2="26402" y2="68170"/>
                        <a14:foregroundMark x1="26402" y1="68170" x2="8302" y2="59021"/>
                        <a14:foregroundMark x1="8302" y1="59021" x2="22064" y2="52964"/>
                        <a14:foregroundMark x1="22064" y1="52964" x2="18699" y2="36211"/>
                        <a14:foregroundMark x1="18699" y1="36211" x2="35153" y2="13531"/>
                        <a14:foregroundMark x1="35153" y1="13531" x2="35303" y2="30670"/>
                        <a14:foregroundMark x1="35303" y1="30670" x2="21840" y2="40464"/>
                        <a14:foregroundMark x1="21840" y1="40464" x2="14361" y2="30026"/>
                        <a14:foregroundMark x1="14361" y1="30026" x2="20045" y2="19201"/>
                        <a14:foregroundMark x1="20045" y1="19201" x2="35710" y2="17256"/>
                        <a14:foregroundMark x1="51803" y1="39006" x2="54226" y2="42784"/>
                        <a14:foregroundMark x1="54226" y1="42784" x2="45475" y2="61727"/>
                        <a14:foregroundMark x1="45475" y1="61727" x2="44048" y2="42617"/>
                        <a14:foregroundMark x1="49951" y1="40314" x2="75467" y2="42912"/>
                        <a14:foregroundMark x1="75467" y1="42912" x2="80778" y2="61856"/>
                        <a14:foregroundMark x1="80778" y1="61856" x2="72102" y2="64433"/>
                        <a14:foregroundMark x1="78010" y1="42784" x2="80479" y2="76289"/>
                        <a14:foregroundMark x1="80479" y1="76289" x2="86088" y2="48196"/>
                        <a14:foregroundMark x1="86088" y1="48196" x2="97382" y2="42655"/>
                        <a14:foregroundMark x1="97382" y1="42655" x2="95064" y2="76933"/>
                        <a14:foregroundMark x1="95064" y1="76933" x2="84443" y2="81959"/>
                        <a14:foregroundMark x1="84443" y1="81959" x2="76440" y2="69459"/>
                        <a14:foregroundMark x1="76440" y1="69459" x2="79731" y2="50129"/>
                        <a14:foregroundMark x1="79731" y1="50129" x2="85340" y2="74485"/>
                        <a14:foregroundMark x1="85340" y1="74485" x2="83246" y2="90979"/>
                        <a14:foregroundMark x1="83246" y1="90979" x2="81750" y2="63015"/>
                        <a14:foregroundMark x1="81750" y1="63015" x2="91623" y2="48196"/>
                        <a14:foregroundMark x1="91623" y1="48196" x2="94839" y2="75773"/>
                        <a14:foregroundMark x1="94839" y1="75773" x2="83171" y2="80928"/>
                        <a14:foregroundMark x1="83171" y1="80928" x2="79207" y2="65979"/>
                        <a14:foregroundMark x1="79207" y1="65979" x2="80853" y2="46521"/>
                        <a14:foregroundMark x1="80853" y1="46521" x2="92820" y2="57088"/>
                        <a14:foregroundMark x1="92820" y1="57088" x2="94016" y2="78608"/>
                        <a14:foregroundMark x1="94016" y1="78608" x2="89903" y2="49485"/>
                        <a14:foregroundMark x1="89903" y1="49485" x2="90800" y2="75773"/>
                        <a14:foregroundMark x1="90800" y1="75773" x2="87061" y2="39948"/>
                        <a14:foregroundMark x1="87061" y1="39948" x2="88033" y2="61469"/>
                        <a14:foregroundMark x1="88033" y1="61469" x2="83844" y2="25387"/>
                        <a14:foregroundMark x1="83844" y1="25387" x2="84069" y2="41495"/>
                        <a14:foregroundMark x1="84069" y1="41495" x2="84144" y2="14820"/>
                        <a14:foregroundMark x1="84144" y1="14820" x2="84518" y2="37371"/>
                        <a14:foregroundMark x1="86088" y1="15722" x2="91025" y2="73969"/>
                        <a14:foregroundMark x1="91025" y1="73969" x2="91773" y2="50902"/>
                        <a14:foregroundMark x1="91773" y1="50902" x2="94690" y2="35954"/>
                        <a14:foregroundMark x1="94690" y1="35954" x2="98429" y2="74098"/>
                        <a14:foregroundMark x1="98429" y1="74098" x2="96185" y2="17010"/>
                        <a14:foregroundMark x1="96185" y1="17010" x2="94839" y2="43041"/>
                        <a14:foregroundMark x1="94839" y1="43041" x2="89903" y2="18557"/>
                        <a14:foregroundMark x1="89903" y1="18557" x2="85191" y2="37371"/>
                        <a14:foregroundMark x1="85191" y1="37371" x2="84069" y2="22809"/>
                        <a14:foregroundMark x1="84069" y1="22809" x2="89978" y2="47809"/>
                        <a14:foregroundMark x1="91698" y1="22680" x2="87734" y2="15464"/>
                        <a14:foregroundMark x1="89678" y1="15077" x2="90426" y2="13273"/>
                        <a14:foregroundMark x1="90950" y1="15077" x2="82498" y2="14304"/>
                        <a14:foregroundMark x1="82498" y1="14304" x2="81675" y2="13789"/>
                        <a14:foregroundMark x1="88182" y1="14046" x2="98280" y2="70232"/>
                        <a14:foregroundMark x1="98280" y1="70232" x2="98055" y2="86082"/>
                        <a14:foregroundMark x1="98055" y1="86082" x2="91099" y2="95747"/>
                        <a14:foregroundMark x1="91099" y1="95747" x2="89155" y2="80928"/>
                        <a14:foregroundMark x1="89155" y1="80928" x2="77562" y2="99227"/>
                        <a14:foregroundMark x1="77562" y1="99227" x2="97233" y2="82474"/>
                        <a14:foregroundMark x1="97233" y1="82474" x2="98205" y2="93943"/>
                        <a14:foregroundMark x1="99102" y1="79639" x2="97083" y2="96134"/>
                        <a14:foregroundMark x1="97083" y1="96134" x2="86313" y2="97036"/>
                        <a14:foregroundMark x1="86313" y1="97036" x2="98953" y2="97423"/>
                        <a14:foregroundMark x1="98953" y1="97423" x2="84817" y2="95490"/>
                        <a14:foregroundMark x1="84817" y1="95490" x2="99701" y2="97938"/>
                        <a14:foregroundMark x1="91847" y1="94459" x2="50037" y2="93041"/>
                        <a14:foregroundMark x1="50037" y1="93041" x2="59985" y2="84794"/>
                        <a14:foregroundMark x1="75767" y1="27191" x2="79282" y2="21907"/>
                        <a14:foregroundMark x1="77113" y1="24485" x2="77113" y2="44072"/>
                        <a14:foregroundMark x1="77113" y1="32603" x2="76664" y2="17397"/>
                        <a14:foregroundMark x1="76664" y1="17397" x2="79058" y2="17010"/>
                        <a14:foregroundMark x1="80329" y1="17268" x2="79581" y2="14820"/>
                        <a14:foregroundMark x1="81077" y1="13273" x2="78160" y2="16237"/>
                        <a14:foregroundMark x1="81227" y1="15077" x2="77861" y2="15335"/>
                        <a14:foregroundMark x1="78160" y1="16753" x2="77263" y2="17010"/>
                        <a14:backgroundMark x1="41062" y1="27448" x2="46073" y2="15722"/>
                        <a14:backgroundMark x1="46073" y1="15722" x2="48018" y2="19072"/>
                        <a14:backgroundMark x1="50785" y1="21392" x2="41586" y2="21134"/>
                        <a14:backgroundMark x1="41586" y1="21134" x2="37248" y2="15464"/>
                        <a14:backgroundMark x1="37696" y1="13015" x2="39342" y2="28222"/>
                        <a14:backgroundMark x1="39342" y1="28222" x2="50337" y2="35438"/>
                        <a14:backgroundMark x1="50337" y1="35438" x2="41511" y2="37371"/>
                        <a14:backgroundMark x1="49813" y1="39948" x2="40613" y2="40464"/>
                        <a14:backgroundMark x1="38519" y1="42010" x2="42708" y2="41753"/>
                        <a14:backgroundMark x1="64697" y1="38660" x2="49663" y2="36469"/>
                        <a14:backgroundMark x1="49663" y1="36469" x2="36799" y2="15722"/>
                        <a14:backgroundMark x1="36799" y1="15722" x2="43755" y2="26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6" t="9417"/>
          <a:stretch/>
        </p:blipFill>
        <p:spPr bwMode="auto">
          <a:xfrm>
            <a:off x="2514646" y="1530215"/>
            <a:ext cx="4278121" cy="3459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AA220-93B2-4706-B9A5-EB9B1B1D4DE8}"/>
              </a:ext>
            </a:extLst>
          </p:cNvPr>
          <p:cNvSpPr txBox="1"/>
          <p:nvPr/>
        </p:nvSpPr>
        <p:spPr>
          <a:xfrm>
            <a:off x="2248382" y="5327785"/>
            <a:ext cx="58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Sơ đồ khối của riêng vi xử lí STM32F4</a:t>
            </a:r>
          </a:p>
        </p:txBody>
      </p:sp>
    </p:spTree>
    <p:extLst>
      <p:ext uri="{BB962C8B-B14F-4D97-AF65-F5344CB8AC3E}">
        <p14:creationId xmlns:p14="http://schemas.microsoft.com/office/powerpoint/2010/main" val="199843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F2B00-490F-43FF-909A-D2F511CB7588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Cấu hình, lập trình STM32F411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AA220-93B2-4706-B9A5-EB9B1B1D4DE8}"/>
              </a:ext>
            </a:extLst>
          </p:cNvPr>
          <p:cNvSpPr txBox="1"/>
          <p:nvPr/>
        </p:nvSpPr>
        <p:spPr>
          <a:xfrm>
            <a:off x="472850" y="2593462"/>
            <a:ext cx="1979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Sơ đồ cấu hình chân chức năng</a:t>
            </a:r>
          </a:p>
        </p:txBody>
      </p:sp>
      <p:pic>
        <p:nvPicPr>
          <p:cNvPr id="8" name="Picture 7" descr="Không có mô tả.">
            <a:extLst>
              <a:ext uri="{FF2B5EF4-FFF2-40B4-BE49-F238E27FC236}">
                <a16:creationId xmlns:a16="http://schemas.microsoft.com/office/drawing/2014/main" id="{12FF8F8E-CABB-49EE-8271-0CED9BAEE9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26" y="1219470"/>
            <a:ext cx="6713283" cy="545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10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F2B00-490F-43FF-909A-D2F511CB7588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Cấu hình, lập trình STM32F411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AA220-93B2-4706-B9A5-EB9B1B1D4DE8}"/>
              </a:ext>
            </a:extLst>
          </p:cNvPr>
          <p:cNvSpPr txBox="1"/>
          <p:nvPr/>
        </p:nvSpPr>
        <p:spPr>
          <a:xfrm>
            <a:off x="2124097" y="5344412"/>
            <a:ext cx="614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Các chức năng sẽ sử dụng trong đề tài</a:t>
            </a:r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ACF2D68D-916E-4059-94BE-79FDC9E0D5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46" y="1282755"/>
            <a:ext cx="6811279" cy="3919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15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F2B00-490F-43FF-909A-D2F511CB7588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Cấu hình, lập trình STM32F411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AA220-93B2-4706-B9A5-EB9B1B1D4DE8}"/>
              </a:ext>
            </a:extLst>
          </p:cNvPr>
          <p:cNvSpPr txBox="1"/>
          <p:nvPr/>
        </p:nvSpPr>
        <p:spPr>
          <a:xfrm>
            <a:off x="860534" y="2699993"/>
            <a:ext cx="272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Giải thuật STM32F4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BA7A3-6978-4352-9B56-81E0561F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769" y="1742552"/>
            <a:ext cx="364858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9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EF2B00-490F-43FF-909A-D2F511CB7588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Các loại cảm biến và đèn</a:t>
            </a:r>
          </a:p>
        </p:txBody>
      </p:sp>
      <p:pic>
        <p:nvPicPr>
          <p:cNvPr id="7" name="Picture 6" descr="Cảm Biến Khí Gas (LPG/CO/CH4) MQ-2">
            <a:extLst>
              <a:ext uri="{FF2B5EF4-FFF2-40B4-BE49-F238E27FC236}">
                <a16:creationId xmlns:a16="http://schemas.microsoft.com/office/drawing/2014/main" id="{C3FB314D-FC63-4AF7-B225-5902D57432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1" y="1361057"/>
            <a:ext cx="25527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ảm Biến Thân Nhiệt Chuyển Động PIR HC-SR501">
            <a:extLst>
              <a:ext uri="{FF2B5EF4-FFF2-40B4-BE49-F238E27FC236}">
                <a16:creationId xmlns:a16="http://schemas.microsoft.com/office/drawing/2014/main" id="{B45CADA9-F640-4EAF-8ED3-F85D80B23B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95" y="4071320"/>
            <a:ext cx="1950720" cy="195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F8C32-2FC9-42A0-BF86-D8D8843648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2" y="1414823"/>
            <a:ext cx="2217420" cy="22174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462E8-E8B8-4737-BE3E-60470D43A109}"/>
              </a:ext>
            </a:extLst>
          </p:cNvPr>
          <p:cNvSpPr txBox="1"/>
          <p:nvPr/>
        </p:nvSpPr>
        <p:spPr>
          <a:xfrm>
            <a:off x="1367161" y="3701988"/>
            <a:ext cx="190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Cảm biến khí gas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C4FD3-7547-40B2-BC50-FB6EDA98BFE8}"/>
              </a:ext>
            </a:extLst>
          </p:cNvPr>
          <p:cNvSpPr txBox="1"/>
          <p:nvPr/>
        </p:nvSpPr>
        <p:spPr>
          <a:xfrm>
            <a:off x="5598349" y="3576405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Cảm biến nhiệt độ độ ẩm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9D56C-29E2-4F38-B021-52B94D239471}"/>
              </a:ext>
            </a:extLst>
          </p:cNvPr>
          <p:cNvSpPr txBox="1"/>
          <p:nvPr/>
        </p:nvSpPr>
        <p:spPr>
          <a:xfrm>
            <a:off x="1002538" y="5994937"/>
            <a:ext cx="241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Cảm biến chuyển động</a:t>
            </a:r>
          </a:p>
        </p:txBody>
      </p:sp>
      <p:pic>
        <p:nvPicPr>
          <p:cNvPr id="1028" name="Picture 4" descr="10mm Şeffaf Beyaz LED Satın Al Kompent.Com">
            <a:extLst>
              <a:ext uri="{FF2B5EF4-FFF2-40B4-BE49-F238E27FC236}">
                <a16:creationId xmlns:a16="http://schemas.microsoft.com/office/drawing/2014/main" id="{07FD06F8-63CB-4DD1-A12F-20D93E6A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9676">
            <a:off x="7132567" y="4493725"/>
            <a:ext cx="1105910" cy="11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ách đo kiểm tra LED">
            <a:extLst>
              <a:ext uri="{FF2B5EF4-FFF2-40B4-BE49-F238E27FC236}">
                <a16:creationId xmlns:a16="http://schemas.microsoft.com/office/drawing/2014/main" id="{DDA9A562-EBEE-4F31-B054-33EF9A24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49" y="4036310"/>
            <a:ext cx="1904762" cy="1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5D80BD-CDBD-4917-9EF4-474474DCAC62}"/>
              </a:ext>
            </a:extLst>
          </p:cNvPr>
          <p:cNvSpPr txBox="1"/>
          <p:nvPr/>
        </p:nvSpPr>
        <p:spPr>
          <a:xfrm>
            <a:off x="5598349" y="5994937"/>
            <a:ext cx="323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LED ON/OFF và 1 LED DIMMER</a:t>
            </a:r>
          </a:p>
        </p:txBody>
      </p:sp>
    </p:spTree>
    <p:extLst>
      <p:ext uri="{BB962C8B-B14F-4D97-AF65-F5344CB8AC3E}">
        <p14:creationId xmlns:p14="http://schemas.microsoft.com/office/powerpoint/2010/main" val="3332634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C3250E-8C50-4CB9-8B1C-88BE17D55B6F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Kết quả thực hiện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84630-DC40-40CF-97E1-3A2574F611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8654" y="435316"/>
            <a:ext cx="5046690" cy="695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4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1A9A91-D761-4920-AAF5-0E053823A1E4}"/>
              </a:ext>
            </a:extLst>
          </p:cNvPr>
          <p:cNvSpPr/>
          <p:nvPr/>
        </p:nvSpPr>
        <p:spPr>
          <a:xfrm>
            <a:off x="1092646" y="419987"/>
            <a:ext cx="6958707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Đánh giá kết quả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82574-60D4-47A1-846D-AFA599E9C7AA}"/>
              </a:ext>
            </a:extLst>
          </p:cNvPr>
          <p:cNvSpPr txBox="1"/>
          <p:nvPr/>
        </p:nvSpPr>
        <p:spPr>
          <a:xfrm>
            <a:off x="1035618" y="2514686"/>
            <a:ext cx="35785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/>
              <a:t>- Hoàn thành mục tiêu đặt ra ở mức “Ổn”</a:t>
            </a:r>
          </a:p>
          <a:p>
            <a:pPr lvl="0">
              <a:lnSpc>
                <a:spcPct val="150000"/>
              </a:lnSpc>
            </a:pPr>
            <a:r>
              <a:rPr lang="en-US"/>
              <a:t>- Hệ thống kết nối được Wifi, truyền nhận dữ liệu chuẩn xác. </a:t>
            </a:r>
          </a:p>
          <a:p>
            <a:pPr lvl="0">
              <a:lnSpc>
                <a:spcPct val="150000"/>
              </a:lnSpc>
            </a:pPr>
            <a:r>
              <a:rPr lang="en-US"/>
              <a:t>- Cảm biến nhiệt độ độ ẩm và khí gas hoạt động tốt, dữ liệu ổn định</a:t>
            </a:r>
          </a:p>
          <a:p>
            <a:pPr lvl="0">
              <a:lnSpc>
                <a:spcPct val="150000"/>
              </a:lnSpc>
            </a:pPr>
            <a:r>
              <a:rPr lang="en-US"/>
              <a:t>- Ứng dụng hoàn thiện, dễ nhìn, dễ thao tác và có các cảnh báo lỗi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pic>
        <p:nvPicPr>
          <p:cNvPr id="6" name="Picture 2" descr="Pros and Cons: Using Google Analytics and Tag Manager - Atlas AI">
            <a:extLst>
              <a:ext uri="{FF2B5EF4-FFF2-40B4-BE49-F238E27FC236}">
                <a16:creationId xmlns:a16="http://schemas.microsoft.com/office/drawing/2014/main" id="{1B85BC61-85B5-44E4-A6AD-975AE3ED2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1" r="50824" b="9760"/>
          <a:stretch/>
        </p:blipFill>
        <p:spPr bwMode="auto">
          <a:xfrm>
            <a:off x="2366707" y="1647632"/>
            <a:ext cx="916360" cy="8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os and Cons: Using Google Analytics and Tag Manager - Atlas AI">
            <a:extLst>
              <a:ext uri="{FF2B5EF4-FFF2-40B4-BE49-F238E27FC236}">
                <a16:creationId xmlns:a16="http://schemas.microsoft.com/office/drawing/2014/main" id="{2F34D3E8-ADD3-47A4-B05D-044E34CA9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4" t="11861" r="4795" b="14235"/>
          <a:stretch/>
        </p:blipFill>
        <p:spPr bwMode="auto">
          <a:xfrm>
            <a:off x="6487257" y="1699104"/>
            <a:ext cx="795683" cy="8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1D5D69-265A-4C9C-9E69-D72127A72B7C}"/>
              </a:ext>
            </a:extLst>
          </p:cNvPr>
          <p:cNvSpPr txBox="1"/>
          <p:nvPr/>
        </p:nvSpPr>
        <p:spPr>
          <a:xfrm>
            <a:off x="5238523" y="2514686"/>
            <a:ext cx="357853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/>
              <a:t>- Hệ thống dễ bị treo, trạng thái treo tầm 10 giây, khi đó dữ liệu truyền nhận bị gián đoạn.</a:t>
            </a:r>
          </a:p>
          <a:p>
            <a:pPr lvl="0">
              <a:lnSpc>
                <a:spcPct val="150000"/>
              </a:lnSpc>
            </a:pPr>
            <a:r>
              <a:rPr lang="en-US"/>
              <a:t>- Mô hình cắm breadboard, chưa chắc chắn và thẩm mĩ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AE5309-2E71-46A3-AC97-B65B3B055405}"/>
              </a:ext>
            </a:extLst>
          </p:cNvPr>
          <p:cNvCxnSpPr/>
          <p:nvPr/>
        </p:nvCxnSpPr>
        <p:spPr>
          <a:xfrm>
            <a:off x="4815068" y="1921397"/>
            <a:ext cx="0" cy="4456254"/>
          </a:xfrm>
          <a:prstGeom prst="line">
            <a:avLst/>
          </a:prstGeom>
          <a:ln w="76200">
            <a:solidFill>
              <a:srgbClr val="821C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0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FBF860-B505-430E-B4F5-3C1FFE2BC8A1}"/>
              </a:ext>
            </a:extLst>
          </p:cNvPr>
          <p:cNvSpPr/>
          <p:nvPr/>
        </p:nvSpPr>
        <p:spPr>
          <a:xfrm>
            <a:off x="999388" y="2026584"/>
            <a:ext cx="7145226" cy="180184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Cảm ơn thầy và các bạn </a:t>
            </a:r>
            <a:b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đã lắng nghe bài thuyết trình</a:t>
            </a:r>
          </a:p>
        </p:txBody>
      </p:sp>
    </p:spTree>
    <p:extLst>
      <p:ext uri="{BB962C8B-B14F-4D97-AF65-F5344CB8AC3E}">
        <p14:creationId xmlns:p14="http://schemas.microsoft.com/office/powerpoint/2010/main" val="113662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CF3DD7-4927-4343-9915-C63BDB7FC803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LÊN PHƯƠNG ÁN THIẾT KẾ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A9CB11-23AE-4F84-A21C-497B42D23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058466"/>
              </p:ext>
            </p:extLst>
          </p:nvPr>
        </p:nvGraphicFramePr>
        <p:xfrm>
          <a:off x="1981107" y="2102866"/>
          <a:ext cx="5039995" cy="22865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3639833608"/>
                    </a:ext>
                  </a:extLst>
                </a:gridCol>
                <a:gridCol w="3224937">
                  <a:extLst>
                    <a:ext uri="{9D8B030D-6E8A-4147-A177-3AD203B41FA5}">
                      <a16:colId xmlns:a16="http://schemas.microsoft.com/office/drawing/2014/main" val="2063377265"/>
                    </a:ext>
                  </a:extLst>
                </a:gridCol>
                <a:gridCol w="1303883">
                  <a:extLst>
                    <a:ext uri="{9D8B030D-6E8A-4147-A177-3AD203B41FA5}">
                      <a16:colId xmlns:a16="http://schemas.microsoft.com/office/drawing/2014/main" val="2522114346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linh kiện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Giá thành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78605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ESP8266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Có sẵn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61362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gas MQ - 2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05885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chuyển động PIR HC-SR501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564456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nhiệt độ độ ẩm DHT12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91576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Các linh kiện LED, dây dẫn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73231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Tổng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956380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A90649-2CAF-487D-939D-B7F85663C3A6}"/>
              </a:ext>
            </a:extLst>
          </p:cNvPr>
          <p:cNvSpPr/>
          <p:nvPr/>
        </p:nvSpPr>
        <p:spPr>
          <a:xfrm>
            <a:off x="431726" y="1347889"/>
            <a:ext cx="36776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 án phần cứng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10E3BC-B1A0-4F59-A984-1A6E18C59C5B}"/>
              </a:ext>
            </a:extLst>
          </p:cNvPr>
          <p:cNvSpPr/>
          <p:nvPr/>
        </p:nvSpPr>
        <p:spPr>
          <a:xfrm>
            <a:off x="1181137" y="5325446"/>
            <a:ext cx="630499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en-US" sz="2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 phù hợp do thiếu thành phần vi xử lý</a:t>
            </a:r>
            <a:endParaRPr lang="en-US" sz="25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158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10E3BC-B1A0-4F59-A984-1A6E18C59C5B}"/>
              </a:ext>
            </a:extLst>
          </p:cNvPr>
          <p:cNvSpPr/>
          <p:nvPr/>
        </p:nvSpPr>
        <p:spPr>
          <a:xfrm>
            <a:off x="1181137" y="5325446"/>
            <a:ext cx="691939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en-US" sz="25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Không phù hợp do chi phí quá cao cho mạch nạp</a:t>
            </a:r>
            <a:endParaRPr lang="en-US" sz="25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97AAAB-9981-40B5-B091-A94BD0CEA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62969"/>
              </p:ext>
            </p:extLst>
          </p:nvPr>
        </p:nvGraphicFramePr>
        <p:xfrm>
          <a:off x="2052001" y="2070180"/>
          <a:ext cx="5039995" cy="293979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3223626364"/>
                    </a:ext>
                  </a:extLst>
                </a:gridCol>
                <a:gridCol w="3445673">
                  <a:extLst>
                    <a:ext uri="{9D8B030D-6E8A-4147-A177-3AD203B41FA5}">
                      <a16:colId xmlns:a16="http://schemas.microsoft.com/office/drawing/2014/main" val="148087743"/>
                    </a:ext>
                  </a:extLst>
                </a:gridCol>
                <a:gridCol w="1083147">
                  <a:extLst>
                    <a:ext uri="{9D8B030D-6E8A-4147-A177-3AD203B41FA5}">
                      <a16:colId xmlns:a16="http://schemas.microsoft.com/office/drawing/2014/main" val="3819309794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linh kiện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Giá thành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46837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ESP8266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Có sẵn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34766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Vi xử lí PIC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09726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Mạch nạp PIC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25120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gas MQ - 2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3027377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chuyển động PIR HC-SR501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389750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nhiệt độ độ ẩm DHT12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0582907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Các linh kiện LED, dây dẫn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3374049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Tổng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422456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F43C054-10D0-4A0D-934F-FCF5D44A3B72}"/>
              </a:ext>
            </a:extLst>
          </p:cNvPr>
          <p:cNvSpPr/>
          <p:nvPr/>
        </p:nvSpPr>
        <p:spPr>
          <a:xfrm>
            <a:off x="431726" y="1347889"/>
            <a:ext cx="36776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 án phần cứng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32933-FAC0-40F4-9D2C-37A162179F96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LÊN PHƯƠNG ÁN THIẾT KẾ</a:t>
            </a:r>
          </a:p>
        </p:txBody>
      </p:sp>
    </p:spTree>
    <p:extLst>
      <p:ext uri="{BB962C8B-B14F-4D97-AF65-F5344CB8AC3E}">
        <p14:creationId xmlns:p14="http://schemas.microsoft.com/office/powerpoint/2010/main" val="395323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10E3BC-B1A0-4F59-A984-1A6E18C59C5B}"/>
              </a:ext>
            </a:extLst>
          </p:cNvPr>
          <p:cNvSpPr/>
          <p:nvPr/>
        </p:nvSpPr>
        <p:spPr>
          <a:xfrm>
            <a:off x="1181137" y="5086919"/>
            <a:ext cx="633974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500" b="0" cap="none" spc="0">
                <a:ln w="0"/>
                <a:solidFill>
                  <a:srgbClr val="057D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 Ph</a:t>
            </a:r>
            <a:r>
              <a:rPr lang="en-US" sz="2500">
                <a:ln w="0"/>
                <a:solidFill>
                  <a:srgbClr val="057D0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ù hợp, có thành phần vi xử lí, giá thành rẻ</a:t>
            </a:r>
            <a:endParaRPr lang="en-US" sz="2500" b="0" cap="none" spc="0">
              <a:ln w="0"/>
              <a:solidFill>
                <a:srgbClr val="057D0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282CE-31EA-4BCA-B384-97A9D415FD06}"/>
              </a:ext>
            </a:extLst>
          </p:cNvPr>
          <p:cNvSpPr/>
          <p:nvPr/>
        </p:nvSpPr>
        <p:spPr>
          <a:xfrm>
            <a:off x="431726" y="1347889"/>
            <a:ext cx="36776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 án phần cứng 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072593-4FF8-439F-8A69-342A264FF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045648"/>
              </p:ext>
            </p:extLst>
          </p:nvPr>
        </p:nvGraphicFramePr>
        <p:xfrm>
          <a:off x="1831013" y="2028646"/>
          <a:ext cx="5039995" cy="261315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1049765530"/>
                    </a:ext>
                  </a:extLst>
                </a:gridCol>
                <a:gridCol w="3561462">
                  <a:extLst>
                    <a:ext uri="{9D8B030D-6E8A-4147-A177-3AD203B41FA5}">
                      <a16:colId xmlns:a16="http://schemas.microsoft.com/office/drawing/2014/main" val="1000092426"/>
                    </a:ext>
                  </a:extLst>
                </a:gridCol>
                <a:gridCol w="967358">
                  <a:extLst>
                    <a:ext uri="{9D8B030D-6E8A-4147-A177-3AD203B41FA5}">
                      <a16:colId xmlns:a16="http://schemas.microsoft.com/office/drawing/2014/main" val="1985294607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Tên linh kiện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Giá thành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62829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ESP8266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Có sẵn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49430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STM32F407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Có sẵn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81893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gas MQ - 2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156721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chuyển động PIR HC-SR501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44406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Cảm biến nhiệt độ độ ẩm DHT12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466594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Các linh kiện LED, dây dẫn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427799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Tổng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140.000đ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6263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94CE4B8-021D-4421-8880-C272ED25DA54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LÊN PHƯƠNG ÁN THIẾT KẾ</a:t>
            </a:r>
          </a:p>
        </p:txBody>
      </p:sp>
    </p:spTree>
    <p:extLst>
      <p:ext uri="{BB962C8B-B14F-4D97-AF65-F5344CB8AC3E}">
        <p14:creationId xmlns:p14="http://schemas.microsoft.com/office/powerpoint/2010/main" val="5134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6128A5-60EC-4EE4-A97C-17CBAEF974FA}"/>
              </a:ext>
            </a:extLst>
          </p:cNvPr>
          <p:cNvSpPr/>
          <p:nvPr/>
        </p:nvSpPr>
        <p:spPr>
          <a:xfrm>
            <a:off x="431726" y="1347889"/>
            <a:ext cx="34387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 án phần mềm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0F2C529A-61AC-4133-B906-A5652BB98D98}"/>
              </a:ext>
            </a:extLst>
          </p:cNvPr>
          <p:cNvSpPr/>
          <p:nvPr/>
        </p:nvSpPr>
        <p:spPr>
          <a:xfrm>
            <a:off x="782621" y="2695842"/>
            <a:ext cx="1198486" cy="2660379"/>
          </a:xfrm>
          <a:prstGeom prst="leftBracket">
            <a:avLst/>
          </a:prstGeom>
          <a:ln w="57150">
            <a:solidFill>
              <a:srgbClr val="821C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AF689-D296-4259-803B-4BB76989C658}"/>
              </a:ext>
            </a:extLst>
          </p:cNvPr>
          <p:cNvSpPr/>
          <p:nvPr/>
        </p:nvSpPr>
        <p:spPr>
          <a:xfrm>
            <a:off x="5703037" y="2105172"/>
            <a:ext cx="29197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 d</a:t>
            </a:r>
            <a:r>
              <a:rPr lang="en-US" sz="2000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ụng Blynk. Miễn phí 1 phần. Bị giới hạn số lượng widget</a:t>
            </a:r>
            <a:endParaRPr lang="en-US" sz="2000" b="0" cap="none" spc="0">
              <a:ln w="0"/>
              <a:solidFill>
                <a:srgbClr val="821C1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Hướng dẫn cài đặt Server Blynk trên Windows - không giới hạn ...">
            <a:extLst>
              <a:ext uri="{FF2B5EF4-FFF2-40B4-BE49-F238E27FC236}">
                <a16:creationId xmlns:a16="http://schemas.microsoft.com/office/drawing/2014/main" id="{AB5443FD-699B-464B-B7D8-6BDCBCDFE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298" y="1871109"/>
            <a:ext cx="3270497" cy="18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p inventor firebase - YouTube">
            <a:extLst>
              <a:ext uri="{FF2B5EF4-FFF2-40B4-BE49-F238E27FC236}">
                <a16:creationId xmlns:a16="http://schemas.microsoft.com/office/drawing/2014/main" id="{E0118C08-8EEB-44C4-B75C-28036746B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37" y="4444800"/>
            <a:ext cx="2831976" cy="15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E7FC29-4F6C-4E70-862B-F0521F3C8D71}"/>
              </a:ext>
            </a:extLst>
          </p:cNvPr>
          <p:cNvSpPr/>
          <p:nvPr/>
        </p:nvSpPr>
        <p:spPr>
          <a:xfrm>
            <a:off x="5703037" y="4444800"/>
            <a:ext cx="29197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Inventor + Firebase</a:t>
            </a:r>
            <a:br>
              <a:rPr lang="en-US" sz="2000" b="0" cap="none" spc="0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000" b="0" cap="none" spc="0">
                <a:ln w="0"/>
                <a:solidFill>
                  <a:srgbClr val="821C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Hoàn toàn miễn phí, không bị giới hạn</a:t>
            </a:r>
          </a:p>
        </p:txBody>
      </p:sp>
      <p:pic>
        <p:nvPicPr>
          <p:cNvPr id="4102" name="Picture 6" descr="Tick Cross Colour Coded Indicator Labels | Free Delivery">
            <a:extLst>
              <a:ext uri="{FF2B5EF4-FFF2-40B4-BE49-F238E27FC236}">
                <a16:creationId xmlns:a16="http://schemas.microsoft.com/office/drawing/2014/main" id="{3C2F87BB-5F2C-438C-9D3F-FD421CBB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7" b="67231" l="60154" r="94462">
                        <a14:foregroundMark x1="67538" y1="33692" x2="66615" y2="33692"/>
                        <a14:foregroundMark x1="62462" y1="37846" x2="61538" y2="41077"/>
                        <a14:foregroundMark x1="61692" y1="60154" x2="60154" y2="60154"/>
                        <a14:foregroundMark x1="65385" y1="64923" x2="67077" y2="66462"/>
                        <a14:foregroundMark x1="87846" y1="66000" x2="87846" y2="67231"/>
                        <a14:foregroundMark x1="92615" y1="60615" x2="94154" y2="60308"/>
                        <a14:foregroundMark x1="93077" y1="38615" x2="94462" y2="40000"/>
                        <a14:foregroundMark x1="86462" y1="33077" x2="87231" y2="33077"/>
                        <a14:foregroundMark x1="67385" y1="33231" x2="66769" y2="33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601" t="30607" r="3111" b="31473"/>
          <a:stretch/>
        </p:blipFill>
        <p:spPr bwMode="auto">
          <a:xfrm>
            <a:off x="6423834" y="3187792"/>
            <a:ext cx="811254" cy="8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ck Cross Colour Coded Indicator Labels | Free Delivery">
            <a:extLst>
              <a:ext uri="{FF2B5EF4-FFF2-40B4-BE49-F238E27FC236}">
                <a16:creationId xmlns:a16="http://schemas.microsoft.com/office/drawing/2014/main" id="{0369BB09-6A73-4C74-9EAA-3B6595382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85" b="67077" l="6462" r="39692">
                        <a14:foregroundMark x1="10462" y1="53692" x2="8000" y2="53077"/>
                        <a14:foregroundMark x1="7538" y1="54923" x2="6615" y2="53077"/>
                        <a14:foregroundMark x1="17385" y1="63385" x2="18769" y2="65846"/>
                        <a14:foregroundMark x1="32769" y1="35538" x2="38462" y2="40769"/>
                        <a14:foregroundMark x1="38462" y1="40769" x2="38154" y2="40769"/>
                        <a14:foregroundMark x1="33538" y1="34462" x2="34000" y2="33385"/>
                        <a14:foregroundMark x1="39692" y1="40154" x2="39846" y2="39692"/>
                        <a14:foregroundMark x1="18308" y1="67077" x2="16923" y2="6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78" t="32160" r="58627" b="31849"/>
          <a:stretch/>
        </p:blipFill>
        <p:spPr bwMode="auto">
          <a:xfrm>
            <a:off x="6423834" y="5564022"/>
            <a:ext cx="895257" cy="94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EF9B83-A0B8-4E7C-99A3-0FB43F2A74E5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LÊN PHƯƠNG ÁN THIẾT KẾ</a:t>
            </a:r>
          </a:p>
        </p:txBody>
      </p:sp>
    </p:spTree>
    <p:extLst>
      <p:ext uri="{BB962C8B-B14F-4D97-AF65-F5344CB8AC3E}">
        <p14:creationId xmlns:p14="http://schemas.microsoft.com/office/powerpoint/2010/main" val="80696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6E0BCC-D768-42C0-BB87-BD4042627682}"/>
              </a:ext>
            </a:extLst>
          </p:cNvPr>
          <p:cNvSpPr/>
          <p:nvPr/>
        </p:nvSpPr>
        <p:spPr>
          <a:xfrm>
            <a:off x="431726" y="1347889"/>
            <a:ext cx="3088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kết phương án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CD8234-C0D2-4EF6-93CE-8F4395898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45060"/>
              </p:ext>
            </p:extLst>
          </p:nvPr>
        </p:nvGraphicFramePr>
        <p:xfrm>
          <a:off x="2052001" y="1913239"/>
          <a:ext cx="5039995" cy="228651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1049765530"/>
                    </a:ext>
                  </a:extLst>
                </a:gridCol>
                <a:gridCol w="3561462">
                  <a:extLst>
                    <a:ext uri="{9D8B030D-6E8A-4147-A177-3AD203B41FA5}">
                      <a16:colId xmlns:a16="http://schemas.microsoft.com/office/drawing/2014/main" val="1000092426"/>
                    </a:ext>
                  </a:extLst>
                </a:gridCol>
                <a:gridCol w="967358">
                  <a:extLst>
                    <a:ext uri="{9D8B030D-6E8A-4147-A177-3AD203B41FA5}">
                      <a16:colId xmlns:a16="http://schemas.microsoft.com/office/drawing/2014/main" val="1985294607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Tên linh kiện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Giá thành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62829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ESP8266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Có sẵn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49430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STM32F407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Có sẵn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081893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Cảm biến gas MQ - 2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30.000đ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6156721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Cảm biến chuyển động PIR HC-SR501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20.000đ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44406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Cảm biến nhiệt độ độ ẩm DHT12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50.000đ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4665944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Các linh kiện LED, dây dẫn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40.000đ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427799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Tổng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140.000đ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62634"/>
                  </a:ext>
                </a:extLst>
              </a:tr>
            </a:tbl>
          </a:graphicData>
        </a:graphic>
      </p:graphicFrame>
      <p:pic>
        <p:nvPicPr>
          <p:cNvPr id="15" name="Picture 4" descr="app inventor firebase - YouTube">
            <a:extLst>
              <a:ext uri="{FF2B5EF4-FFF2-40B4-BE49-F238E27FC236}">
                <a16:creationId xmlns:a16="http://schemas.microsoft.com/office/drawing/2014/main" id="{E012720F-C467-4018-B938-504B853D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49" y="4392266"/>
            <a:ext cx="3412902" cy="191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33E23A-C9E5-46F3-8647-8F07D1B0CEA5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LÊN PHƯƠNG ÁN THIẾT KẾ</a:t>
            </a:r>
          </a:p>
        </p:txBody>
      </p:sp>
    </p:spTree>
    <p:extLst>
      <p:ext uri="{BB962C8B-B14F-4D97-AF65-F5344CB8AC3E}">
        <p14:creationId xmlns:p14="http://schemas.microsoft.com/office/powerpoint/2010/main" val="236708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11FFB1-2B1D-46E7-A44C-3265DFA77BD9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NHIỆM VỤ ĐỀ TÀI	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B5C426-6518-4FE2-A5E5-FB6FF8CD1F47}"/>
              </a:ext>
            </a:extLst>
          </p:cNvPr>
          <p:cNvSpPr/>
          <p:nvPr/>
        </p:nvSpPr>
        <p:spPr>
          <a:xfrm>
            <a:off x="1386415" y="1573541"/>
            <a:ext cx="6371168" cy="29435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Thực hiện kết nối Smartphone với database</a:t>
            </a:r>
            <a:b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Thực hiện kết nối module wifi với database</a:t>
            </a:r>
          </a:p>
          <a:p>
            <a:pPr>
              <a:lnSpc>
                <a:spcPct val="200000"/>
              </a:lnSpc>
            </a:pPr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Thực hiện giao tiếp Serial giữa module và vi xử lí</a:t>
            </a:r>
          </a:p>
          <a:p>
            <a:pPr>
              <a:lnSpc>
                <a:spcPct val="200000"/>
              </a:lnSpc>
            </a:pPr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Lắp đặt và ứng dụng được trên mô hình</a:t>
            </a:r>
          </a:p>
        </p:txBody>
      </p:sp>
    </p:spTree>
    <p:extLst>
      <p:ext uri="{BB962C8B-B14F-4D97-AF65-F5344CB8AC3E}">
        <p14:creationId xmlns:p14="http://schemas.microsoft.com/office/powerpoint/2010/main" val="111501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88B7C8-AF70-410E-9B3D-B3D697C6C760}"/>
              </a:ext>
            </a:extLst>
          </p:cNvPr>
          <p:cNvSpPr/>
          <p:nvPr/>
        </p:nvSpPr>
        <p:spPr>
          <a:xfrm>
            <a:off x="1981107" y="428864"/>
            <a:ext cx="5181785" cy="610323"/>
          </a:xfrm>
          <a:prstGeom prst="rect">
            <a:avLst/>
          </a:prstGeom>
          <a:solidFill>
            <a:srgbClr val="339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SƠ ĐỒ KHỐI TỔNG QUAN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34A93-F7DC-4773-9CAC-724F81D2FE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21" y="1453101"/>
            <a:ext cx="7647558" cy="44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4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968</Words>
  <Application>Microsoft Office PowerPoint</Application>
  <PresentationFormat>On-screen Show (4:3)</PresentationFormat>
  <Paragraphs>192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 Huu Nhan</dc:creator>
  <cp:lastModifiedBy>Duy Đỗ</cp:lastModifiedBy>
  <cp:revision>35</cp:revision>
  <dcterms:created xsi:type="dcterms:W3CDTF">2020-06-17T03:43:52Z</dcterms:created>
  <dcterms:modified xsi:type="dcterms:W3CDTF">2021-06-03T10:35:58Z</dcterms:modified>
</cp:coreProperties>
</file>